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5" r:id="rId1"/>
  </p:sldMasterIdLst>
  <p:notesMasterIdLst>
    <p:notesMasterId r:id="rId19"/>
  </p:notesMasterIdLst>
  <p:sldIdLst>
    <p:sldId id="256" r:id="rId2"/>
    <p:sldId id="257" r:id="rId3"/>
    <p:sldId id="258" r:id="rId4"/>
    <p:sldId id="262" r:id="rId5"/>
    <p:sldId id="259" r:id="rId6"/>
    <p:sldId id="260" r:id="rId7"/>
    <p:sldId id="265" r:id="rId8"/>
    <p:sldId id="263" r:id="rId9"/>
    <p:sldId id="266" r:id="rId10"/>
    <p:sldId id="264" r:id="rId11"/>
    <p:sldId id="267" r:id="rId12"/>
    <p:sldId id="268" r:id="rId13"/>
    <p:sldId id="261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ooter" id="{A597DDAF-7826-9C48-A887-2B3C481CDD4C}">
          <p14:sldIdLst>
            <p14:sldId id="256"/>
            <p14:sldId id="257"/>
            <p14:sldId id="258"/>
            <p14:sldId id="262"/>
            <p14:sldId id="259"/>
            <p14:sldId id="260"/>
            <p14:sldId id="265"/>
            <p14:sldId id="263"/>
            <p14:sldId id="266"/>
            <p14:sldId id="264"/>
            <p14:sldId id="267"/>
            <p14:sldId id="268"/>
            <p14:sldId id="261"/>
            <p14:sldId id="269"/>
            <p14:sldId id="270"/>
            <p14:sldId id="271"/>
            <p14:sldId id="27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14"/>
    <p:restoredTop sz="94674"/>
  </p:normalViewPr>
  <p:slideViewPr>
    <p:cSldViewPr snapToGrid="0" snapToObjects="1">
      <p:cViewPr varScale="1">
        <p:scale>
          <a:sx n="150" d="100"/>
          <a:sy n="150" d="100"/>
        </p:scale>
        <p:origin x="18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0688F9-FE47-3A4A-A19C-D28BAF4A7815}" type="datetimeFigureOut">
              <a:rPr lang="en-US" smtClean="0"/>
              <a:t>7/13/19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F99419-986F-8F47-9E50-4542479FB3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634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68BA6FB2-ABB8-D94A-B445-31FC36A73433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379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08B5-E8C6-8B43-8A81-09F8226FD89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428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95BCC-5912-C941-8D93-24E18869DE6E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0625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CDEF8-F205-8C4D-82EB-1A5E4D37D4F4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7047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456F8-E9D8-9245-A59F-EA9918E28E02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9292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0207B-DC0A-794D-BBB7-B3C8E65DE0C9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4142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C721B-C191-B649-BF13-EC4A0593894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5761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54889-0E7F-4142-B798-7C408B42BEA1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927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BFE50-1A08-9942-AC48-4078D91D3347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566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66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8CF66-86D6-9148-BA1C-4D7C606FAF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843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DC3FE-D2F6-914D-AFFC-627F2591C7C3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203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A8E0B-1803-C942-8AF3-B5DC7A3E78DF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73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C01CA6-F8CC-7844-B63E-1A62B4ED6A1D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879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7C07C-292C-184A-BF4C-9AB7A263B17B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142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CD822-9B23-DB47-8725-64C9198BDE8F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72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173E8-EA96-524A-AACF-391B3D7A9972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246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95815E0-5CBA-F748-9D82-049683835203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7599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world/" TargetMode="External"/><Relationship Id="rId2" Type="http://schemas.openxmlformats.org/officeDocument/2006/relationships/hyperlink" Target="https://www.kaggle.com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ata.world/tylerudite/2015-median-income-by-county" TargetMode="External"/><Relationship Id="rId5" Type="http://schemas.openxmlformats.org/officeDocument/2006/relationships/hyperlink" Target="https://www.kaggle.com/jayrav13/unemployment-by-county-us" TargetMode="External"/><Relationship Id="rId4" Type="http://schemas.openxmlformats.org/officeDocument/2006/relationships/hyperlink" Target="https://www.kaggle.com/mikejohnsonjr/us-counties-diversity-index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577C2-6679-4145-99AF-006B207704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ETL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B6B91-ED20-0A42-919F-37A667425B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Diversity – Household income – Unemployment relationship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A698F-E5C6-9A47-8506-8A193B3AA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75750-BBA9-0D43-84BB-1A2CE6EC1AD0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BC908-D209-4C4E-AD38-8517CE7E3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FBE568-5A7D-6048-8C37-784546440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CA1301-C016-CC40-B2FC-1C7FA88B08D5}"/>
              </a:ext>
            </a:extLst>
          </p:cNvPr>
          <p:cNvSpPr txBox="1"/>
          <p:nvPr/>
        </p:nvSpPr>
        <p:spPr>
          <a:xfrm>
            <a:off x="9080839" y="5088465"/>
            <a:ext cx="233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Pragathi Madushinie</a:t>
            </a:r>
          </a:p>
        </p:txBody>
      </p:sp>
    </p:spTree>
    <p:extLst>
      <p:ext uri="{BB962C8B-B14F-4D97-AF65-F5344CB8AC3E}">
        <p14:creationId xmlns:p14="http://schemas.microsoft.com/office/powerpoint/2010/main" val="2150748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BA162-98B7-DE4E-8565-14FE59BD3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II. TRANSFORM DATA IN TO A PRESENTABLE FORMAT</a:t>
            </a:r>
            <a:br>
              <a:rPr lang="en-US" dirty="0"/>
            </a:br>
            <a:r>
              <a:rPr lang="en-US" dirty="0"/>
              <a:t>		C. </a:t>
            </a:r>
            <a:r>
              <a:rPr lang="en-US" b="1" dirty="0"/>
              <a:t>Median Population Income Data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3C537-F820-B043-8F43-25E351A09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298F1-7924-BF49-B60F-F6FE95673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AC6B3-FFA1-CB4A-89EF-5280403B7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EEF726-2B5F-624C-AA73-973DA2B175DF}"/>
              </a:ext>
            </a:extLst>
          </p:cNvPr>
          <p:cNvSpPr txBox="1"/>
          <p:nvPr/>
        </p:nvSpPr>
        <p:spPr>
          <a:xfrm>
            <a:off x="685800" y="2514813"/>
            <a:ext cx="486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Median Population Income Extract Data 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1EADA1-B9E6-1D43-B0B8-D3047E9996D9}"/>
              </a:ext>
            </a:extLst>
          </p:cNvPr>
          <p:cNvSpPr txBox="1"/>
          <p:nvPr/>
        </p:nvSpPr>
        <p:spPr>
          <a:xfrm>
            <a:off x="5821364" y="2514813"/>
            <a:ext cx="486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Median Population Income Transformed Data Set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1C0C681-8B94-9449-8FB9-C81E62D53B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5800" y="3469777"/>
            <a:ext cx="4995863" cy="1456267"/>
          </a:xfrm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AFAFA9B0-906F-CC46-8EA6-781EC135639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21364" y="3379053"/>
            <a:ext cx="4995862" cy="1637713"/>
          </a:xfrm>
        </p:spPr>
      </p:pic>
    </p:spTree>
    <p:extLst>
      <p:ext uri="{BB962C8B-B14F-4D97-AF65-F5344CB8AC3E}">
        <p14:creationId xmlns:p14="http://schemas.microsoft.com/office/powerpoint/2010/main" val="2871112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D58B6-0B12-5740-91ED-29BFA8A3F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609600"/>
            <a:ext cx="11038113" cy="5260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 Drop the columns County-State &amp; State  Those are duplicate columns. </a:t>
            </a:r>
          </a:p>
          <a:p>
            <a:pPr marL="0" indent="0">
              <a:buNone/>
            </a:pPr>
            <a:endParaRPr lang="en-US" dirty="0"/>
          </a:p>
          <a:p>
            <a:pPr marL="342900" indent="-342900">
              <a:buAutoNum type="arabicPeriod" startAt="2"/>
            </a:pPr>
            <a:r>
              <a:rPr lang="en-US" dirty="0"/>
              <a:t>Renamed the State Code column to State. </a:t>
            </a:r>
          </a:p>
          <a:p>
            <a:pPr marL="342900" indent="-342900">
              <a:buAutoNum type="arabicPeriod" startAt="2"/>
            </a:pPr>
            <a:endParaRPr lang="en-US" dirty="0"/>
          </a:p>
          <a:p>
            <a:pPr marL="0" indent="0">
              <a:buNone/>
            </a:pPr>
            <a:r>
              <a:rPr lang="en-US" dirty="0"/>
              <a:t>3.  Make it easier to merge and group with the other 2 datasets.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4. Finally, grouped this dataset by State and County and averaged for each County.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6. Extracted only the relevant columns from the data set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7. Checking the data types of the columns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8. Converting object type columns to String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2D9DC-DEC8-084E-80FE-1E445E964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71614-9943-BD47-B54A-2A7B6F093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7AD08-34B9-D342-AA19-8E72849B9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23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CD65B-174C-134F-A43A-4000A013D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II. TRANSFORM DATA IN TO A PRESENTABLE FORMAT</a:t>
            </a:r>
            <a:br>
              <a:rPr lang="en-US" dirty="0"/>
            </a:br>
            <a:r>
              <a:rPr lang="en-US" dirty="0"/>
              <a:t>		Merge the 3 data sets cleaned above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7E5E0-CCF9-DF47-8688-B3EF1F83CC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this step, my data sets are cleaned up and ready to merge. I have decided my primary keys and what type of joins I am using to merge these 3 data sets. </a:t>
            </a:r>
          </a:p>
          <a:p>
            <a:r>
              <a:rPr lang="en-US" dirty="0"/>
              <a:t>To start, the Unemployment dataset and Median Income dataset were merged on State and County, using an inner join. </a:t>
            </a:r>
          </a:p>
          <a:p>
            <a:r>
              <a:rPr lang="en-US" dirty="0"/>
              <a:t>The Diversity dataset was then merged on that by State and County again, using an inner join as well.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54BF0-4F17-8348-969B-3A245B998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57534-438C-8B4A-9353-B8F1C50FF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46BC4-EFE6-5847-A292-94C5BBD8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F66247-32DC-4B45-BE0B-1647AE1AA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141" y="4552121"/>
            <a:ext cx="7074636" cy="2083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7139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2C057-7DAA-834B-9843-A078F35C6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III. LOAD THE DATA SET IN TO A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21F9C-0B79-0945-A006-AD661CA61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2192131"/>
          </a:xfrm>
        </p:spPr>
        <p:txBody>
          <a:bodyPr/>
          <a:lstStyle/>
          <a:p>
            <a:r>
              <a:rPr lang="en-US" dirty="0"/>
              <a:t>Last step was to transfer the final output which was transformed into a Database in Postgres SQL.</a:t>
            </a:r>
          </a:p>
          <a:p>
            <a:r>
              <a:rPr lang="en-US" dirty="0"/>
              <a:t>I created  the database and respective tables to match the columns from the final Panda’s Data Frame using Postgres SQL . </a:t>
            </a:r>
          </a:p>
          <a:p>
            <a:r>
              <a:rPr lang="en-US" dirty="0"/>
              <a:t>And then connected to the database and loaded the result.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7D42C-D95F-A04A-B7D2-9B2640074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C32B1-C74B-8C48-B2E3-64E985032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4ABED7-F751-CD4C-B9DE-53899269D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959C12-9781-8A48-8232-6C2AEA323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711" y="4216402"/>
            <a:ext cx="8220488" cy="219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570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65A0C-3EC1-6340-B399-F02083A70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IV. My 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A6B3F-C77C-9C48-B8B1-3510A311E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68557"/>
            <a:ext cx="10131425" cy="392264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These were the questions I selected to get answers to from this process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	•	Most or Least Population.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	•	Median Household Income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	•	Unemployment Rate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	•	Diversity Index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		•	Race Index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F0ED5-27D5-7548-A404-E4425486A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AACB5-6F37-B640-8802-51CF6FB3F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E6FC9-0786-B644-ACC5-0EC1D1840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449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65A0C-3EC1-6340-B399-F02083A70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500591"/>
            <a:ext cx="10131425" cy="782638"/>
          </a:xfrm>
        </p:spPr>
        <p:txBody>
          <a:bodyPr/>
          <a:lstStyle/>
          <a:p>
            <a:r>
              <a:rPr lang="en-US" dirty="0"/>
              <a:t>IV. Answers to My research questions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F0ED5-27D5-7548-A404-E4425486A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AACB5-6F37-B640-8802-51CF6FB3F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E6FC9-0786-B644-ACC5-0EC1D1840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34" name="Content Placeholder 33">
            <a:extLst>
              <a:ext uri="{FF2B5EF4-FFF2-40B4-BE49-F238E27FC236}">
                <a16:creationId xmlns:a16="http://schemas.microsoft.com/office/drawing/2014/main" id="{952D94C4-5ED8-D347-B341-6BC89108C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5636" y="1283229"/>
            <a:ext cx="7163887" cy="3649662"/>
          </a:xfr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2BA273D-79D2-D64D-9415-1366E18A6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267" y="1727199"/>
            <a:ext cx="7698490" cy="288789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06382FB-E81C-5349-AC80-C77C807BBC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0419" y="2277230"/>
            <a:ext cx="6836333" cy="281456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6439407-068A-804F-93BC-B9628F9A99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1232" y="2740516"/>
            <a:ext cx="6390967" cy="275166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75B7D5EE-8F0D-3C44-B810-25EBF80E75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204" y="3547759"/>
            <a:ext cx="5863630" cy="2524618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2C69404B-FA3B-194A-B29E-1292A55A4E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6072" y="3784604"/>
            <a:ext cx="4272476" cy="2322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235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B9945-5A36-D645-A5D7-E3F844500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Pragathi </a:t>
            </a:r>
            <a:r>
              <a:rPr lang="en-US" dirty="0" err="1"/>
              <a:t>madushinIe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C25E81F-E7F3-D34A-98FD-91E49D320AA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2898" b="22898"/>
          <a:stretch>
            <a:fillRect/>
          </a:stretch>
        </p:blipFill>
        <p:spPr>
          <a:xfrm>
            <a:off x="1371599" y="906712"/>
            <a:ext cx="8759827" cy="316497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700002-F054-CE49-A8CD-7CCCE1F0D8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ETL PROJECT  </a:t>
            </a:r>
            <a:r>
              <a:rPr lang="en-US" dirty="0">
                <a:sym typeface="Wingdings" pitchFamily="2" charset="2"/>
              </a:rPr>
              <a:t> R</a:t>
            </a:r>
            <a:r>
              <a:rPr lang="en-US" dirty="0"/>
              <a:t>elationship between Diversity, Household income and Unemployment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77F64-9273-ED49-BDF5-736B684C9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08B5-E8C6-8B43-8A81-09F8226FD89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6636F-B8A2-6C41-84A1-894EB2669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Analytics Boot Camp - ETL Project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C413CF-1BAC-444A-89B4-4E2BF08A8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0056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2F35699-EC86-B641-AB49-EC745B7A32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4773" y="387086"/>
            <a:ext cx="8508868" cy="548348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FCCEC-16C1-E14C-B86A-E71A9818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CF593-3DAD-F342-8AD2-9ED1852C3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FCED3-4DD0-0043-81BE-3B5F47090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566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46DD8-9617-ED4D-B090-A8B6B129E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6C46A-7A6E-A141-9E82-DC89036DA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2783" y="1906543"/>
            <a:ext cx="10131425" cy="364913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/>
              <a:t>Project title: ETL Project Income Unemployment Diversity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Name of implementing person(s): Pragathi M Porawakara Arachchige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Project location: Data Analytics Boot Camp – </a:t>
            </a:r>
            <a:r>
              <a:rPr lang="en-US" sz="2400" dirty="0" err="1"/>
              <a:t>WashU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Proposed starting date: 07/09/2019</a:t>
            </a:r>
            <a:br>
              <a:rPr lang="en-US" sz="2400" dirty="0"/>
            </a:br>
            <a:endParaRPr lang="en-US" sz="2400" dirty="0"/>
          </a:p>
          <a:p>
            <a:pPr marL="0" indent="0">
              <a:buNone/>
            </a:pPr>
            <a:r>
              <a:rPr lang="en-US" sz="2400" dirty="0"/>
              <a:t>Project duration: 1 week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E8FFF0-312C-DA48-B59B-5EEC9B996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D20C6-7A8C-9144-A41E-882A21546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Analytics Boot Camp - ETL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027FB7-CCC1-F140-9CF5-1165AADDE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400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50C0B-5EA5-D94A-A58B-5633FB00B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ETL Project has three sections: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F7C29-C12B-A44E-8841-D7E82983C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I. Extracting data from different data sources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II. Transform the data to a presentable format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III. Load them to a database either relational or non-relational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94631-672B-EC49-BF49-F1DAEA1C2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C1F0D-3B78-8B43-ABA5-57950CD89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Analytics Boot Camp - ETL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01113-1AE1-A741-8A06-6C51FE3D5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152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A8696-B5AC-8441-B419-9CF88CAE7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972962"/>
          </a:xfrm>
        </p:spPr>
        <p:txBody>
          <a:bodyPr>
            <a:normAutofit fontScale="90000"/>
          </a:bodyPr>
          <a:lstStyle/>
          <a:p>
            <a:r>
              <a:rPr lang="en-US" dirty="0"/>
              <a:t>Summary of the ETL Project : </a:t>
            </a:r>
            <a:br>
              <a:rPr lang="en-US" dirty="0"/>
            </a:br>
            <a:r>
              <a:rPr lang="en-US" dirty="0"/>
              <a:t>							E – Extraction</a:t>
            </a:r>
            <a:br>
              <a:rPr lang="en-US" dirty="0"/>
            </a:br>
            <a:r>
              <a:rPr lang="en-US" dirty="0"/>
              <a:t>							T – Transformation</a:t>
            </a:r>
            <a:br>
              <a:rPr lang="en-US" dirty="0"/>
            </a:br>
            <a:r>
              <a:rPr lang="en-US" dirty="0"/>
              <a:t>							L - 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44EBD-2B04-4343-AD66-6F6AD4CE0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367" y="2979880"/>
            <a:ext cx="10131425" cy="3079607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Extraction from multiple data sets which has a csv files.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 Use pandas for the Transformation process. Data Cleanup &amp; Analysis was also done through pandas. Merged all the three data sets via pandas as well.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Finally loaded the transformed data frame in to PostgreSQL table, after creating it in </a:t>
            </a:r>
            <a:r>
              <a:rPr lang="en-US" sz="2000" dirty="0" err="1"/>
              <a:t>Postgre</a:t>
            </a:r>
            <a:r>
              <a:rPr lang="en-US" sz="2000" dirty="0"/>
              <a:t> SQL. 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BBF60-208B-0C47-9E18-CE43A3A98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B4FEE-79EA-BB47-8175-53C95A72F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F6A43-406D-9C41-A30E-D7C7BF4CA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10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EC86E-C919-254F-B0A4-5E747FA92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03778"/>
            <a:ext cx="10131425" cy="999068"/>
          </a:xfrm>
        </p:spPr>
        <p:txBody>
          <a:bodyPr/>
          <a:lstStyle/>
          <a:p>
            <a:r>
              <a:rPr lang="en-US" dirty="0"/>
              <a:t>I. EXTRACTING DATA FROM DIFFERENT DATA SOURCES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A2CE0D6-6E6F-2547-9A94-74BE727E1E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2" y="1729947"/>
            <a:ext cx="4995334" cy="406125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I used 2 data sources and 3 datasets in my project. </a:t>
            </a:r>
            <a:br>
              <a:rPr lang="en-US" dirty="0"/>
            </a:br>
            <a:endParaRPr lang="en-US" dirty="0"/>
          </a:p>
          <a:p>
            <a:r>
              <a:rPr lang="en-US" dirty="0"/>
              <a:t>Two data sources are Kaggle and Data World.</a:t>
            </a:r>
            <a:br>
              <a:rPr lang="en-US" dirty="0"/>
            </a:b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	Kaggle -: </a:t>
            </a:r>
            <a:r>
              <a:rPr lang="en-US" dirty="0">
                <a:hlinkClick r:id="rId2"/>
              </a:rPr>
              <a:t>https://www.kaggle.com</a:t>
            </a:r>
            <a:endParaRPr lang="en-US" dirty="0"/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		Data World -: </a:t>
            </a:r>
            <a:r>
              <a:rPr lang="en-US" dirty="0">
                <a:hlinkClick r:id="rId3"/>
              </a:rPr>
              <a:t>https://data.world</a:t>
            </a:r>
            <a:endParaRPr lang="en-US" dirty="0"/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DD496CE-3682-A441-82EB-07F0405A33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21895" y="1729947"/>
            <a:ext cx="4995332" cy="442371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Three data sets are Kaggle and Data World.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Kaggle -: </a:t>
            </a:r>
          </a:p>
          <a:p>
            <a:pPr marL="0" indent="0">
              <a:buNone/>
            </a:pPr>
            <a:r>
              <a:rPr lang="en-US" dirty="0"/>
              <a:t>1. Diversity Index of US counties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https://www.kaggle.com/mikejohnsonjr/us-counties-diversity-index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2. US Unemployment Rate by County, 1990-2016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https://www.kaggle.com/jayrav13/unemployment-by-county-us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Data World -:</a:t>
            </a:r>
          </a:p>
          <a:p>
            <a:pPr marL="0" indent="0">
              <a:buNone/>
            </a:pPr>
            <a:r>
              <a:rPr lang="en-US" dirty="0"/>
              <a:t>3. 2015 Median Income by County</a:t>
            </a:r>
          </a:p>
          <a:p>
            <a:pPr marL="0" indent="0">
              <a:buNone/>
            </a:pPr>
            <a:r>
              <a:rPr lang="en-US" dirty="0">
                <a:hlinkClick r:id="rId6"/>
              </a:rPr>
              <a:t>https://data.world/tylerudite/2015-median-income-by-county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9BC878-32C7-9542-A737-9F9D1D5EC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12F37-05C1-4C46-9522-ECEFDCCB8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Analytics Boot Camp - ETL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00233-6E19-E644-863D-600081749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567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BA162-98B7-DE4E-8565-14FE59BD3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II. TRANSFORM DATA IN TO A PRESENTABLE FORMAT</a:t>
            </a:r>
            <a:br>
              <a:rPr lang="en-US" dirty="0"/>
            </a:br>
            <a:r>
              <a:rPr lang="en-US" dirty="0"/>
              <a:t>							a. </a:t>
            </a:r>
            <a:r>
              <a:rPr lang="en-US" b="1" dirty="0"/>
              <a:t>Diversity Data set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EA63FE2-5C2B-384F-BA05-69F011494CB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5800" y="2751365"/>
            <a:ext cx="4995863" cy="2433711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C13C9F4-62AB-DE41-951F-48A03EDE1B0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21364" y="2878928"/>
            <a:ext cx="4995862" cy="191320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3C537-F820-B043-8F43-25E351A09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298F1-7924-BF49-B60F-F6FE95673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AC6B3-FFA1-CB4A-89EF-5280403B7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9B7F45-52B7-2F4E-9A93-FAA10F0E79A0}"/>
              </a:ext>
            </a:extLst>
          </p:cNvPr>
          <p:cNvSpPr txBox="1"/>
          <p:nvPr/>
        </p:nvSpPr>
        <p:spPr>
          <a:xfrm>
            <a:off x="685800" y="2220686"/>
            <a:ext cx="486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Diversity Extract Data Set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7DE68E-503C-2D44-99A4-07AB250F46AE}"/>
              </a:ext>
            </a:extLst>
          </p:cNvPr>
          <p:cNvSpPr txBox="1"/>
          <p:nvPr/>
        </p:nvSpPr>
        <p:spPr>
          <a:xfrm>
            <a:off x="5821364" y="2220686"/>
            <a:ext cx="486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Diversity Transformed Data Set</a:t>
            </a:r>
          </a:p>
        </p:txBody>
      </p:sp>
    </p:spTree>
    <p:extLst>
      <p:ext uri="{BB962C8B-B14F-4D97-AF65-F5344CB8AC3E}">
        <p14:creationId xmlns:p14="http://schemas.microsoft.com/office/powerpoint/2010/main" val="3944868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D58B6-0B12-5740-91ED-29BFA8A3F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609600"/>
            <a:ext cx="11038113" cy="52609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As the location column contains both state and county, split in to two columns and named them State and County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 Make it easier to merge and group with the other 2 datasets.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3. Renamed the column names to make them more readable.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4. At the same time grouping it by the columns.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5. Checking the data types of the columns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6. Converting object type columns to String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2D9DC-DEC8-084E-80FE-1E445E964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71614-9943-BD47-B54A-2A7B6F093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7AD08-34B9-D342-AA19-8E72849B9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181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BA162-98B7-DE4E-8565-14FE59BD3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II. TRANSFORM DATA IN TO A PRESENTABLE FORMAT</a:t>
            </a:r>
            <a:br>
              <a:rPr lang="en-US" dirty="0"/>
            </a:br>
            <a:r>
              <a:rPr lang="en-US" dirty="0"/>
              <a:t>		B. </a:t>
            </a:r>
            <a:r>
              <a:rPr lang="en-US" b="1" dirty="0"/>
              <a:t>Unemployment Rate Data set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3C537-F820-B043-8F43-25E351A09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298F1-7924-BF49-B60F-F6FE95673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 Analytics Boot Camp - ETL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AC6B3-FFA1-CB4A-89EF-5280403B7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EA1D21-CAC9-D640-AF90-FA39595A1B57}"/>
              </a:ext>
            </a:extLst>
          </p:cNvPr>
          <p:cNvSpPr txBox="1"/>
          <p:nvPr/>
        </p:nvSpPr>
        <p:spPr>
          <a:xfrm>
            <a:off x="685800" y="2220686"/>
            <a:ext cx="486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Unemployment Rate Extract Data 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7C466F-8069-A44A-9BF2-2215C573EBF6}"/>
              </a:ext>
            </a:extLst>
          </p:cNvPr>
          <p:cNvSpPr txBox="1"/>
          <p:nvPr/>
        </p:nvSpPr>
        <p:spPr>
          <a:xfrm>
            <a:off x="5821364" y="2220686"/>
            <a:ext cx="4865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Unemployment Rate Transformed Data Set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B21FD1AC-3DA2-8042-92C9-7385697063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5800" y="2967196"/>
            <a:ext cx="4995863" cy="1998345"/>
          </a:xfrm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0524E24-E5C8-794A-82FD-4BD66B649A1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21363" y="2740204"/>
            <a:ext cx="4995862" cy="2452329"/>
          </a:xfrm>
        </p:spPr>
      </p:pic>
    </p:spTree>
    <p:extLst>
      <p:ext uri="{BB962C8B-B14F-4D97-AF65-F5344CB8AC3E}">
        <p14:creationId xmlns:p14="http://schemas.microsoft.com/office/powerpoint/2010/main" val="3346981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D58B6-0B12-5740-91ED-29BFA8A3F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609600"/>
            <a:ext cx="11038113" cy="526097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1. State column was in full name, so needed to abbreviate them to merge with the rest of the data sets.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 Make it easier to merge and group with the other 2 datasets.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3. A dictionary of states and their abbreviations were used with a loc loop to iterate through the dataset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4. Finally, grouped this dataset by State and County and averaged for each County.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5. Rename the column names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6. Extracted only the relevant columns from the data set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7. Checking the data types of the columns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8. Converting object type columns to String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2D9DC-DEC8-084E-80FE-1E445E964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C2712-8B6F-2141-AB8E-DFE6B9BC29E8}" type="datetime1">
              <a:rPr lang="en-US" smtClean="0"/>
              <a:t>7/13/19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71614-9943-BD47-B54A-2A7B6F093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Analytics Boot Camp - ETL Project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7AD08-34B9-D342-AA19-8E72849B9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117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{84ADE09D-31AA-244C-B715-93D09FBEC43D}tf10001058</Template>
  <TotalTime>103</TotalTime>
  <Words>814</Words>
  <Application>Microsoft Macintosh PowerPoint</Application>
  <PresentationFormat>Widescreen</PresentationFormat>
  <Paragraphs>156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Celestial</vt:lpstr>
      <vt:lpstr>ETL Project</vt:lpstr>
      <vt:lpstr>Summary :</vt:lpstr>
      <vt:lpstr>ETL Project has three sections: </vt:lpstr>
      <vt:lpstr>Summary of the ETL Project :         E – Extraction        T – Transformation        L - Load</vt:lpstr>
      <vt:lpstr>I. EXTRACTING DATA FROM DIFFERENT DATA SOURCES</vt:lpstr>
      <vt:lpstr>II. TRANSFORM DATA IN TO A PRESENTABLE FORMAT        a. Diversity Data set</vt:lpstr>
      <vt:lpstr>PowerPoint Presentation</vt:lpstr>
      <vt:lpstr>II. TRANSFORM DATA IN TO A PRESENTABLE FORMAT   B. Unemployment Rate Data set</vt:lpstr>
      <vt:lpstr>PowerPoint Presentation</vt:lpstr>
      <vt:lpstr>II. TRANSFORM DATA IN TO A PRESENTABLE FORMAT   C. Median Population Income Data set</vt:lpstr>
      <vt:lpstr>PowerPoint Presentation</vt:lpstr>
      <vt:lpstr>II. TRANSFORM DATA IN TO A PRESENTABLE FORMAT   Merge the 3 data sets cleaned above</vt:lpstr>
      <vt:lpstr>III. LOAD THE DATA SET IN TO A DATABASE</vt:lpstr>
      <vt:lpstr>IV. My research questions</vt:lpstr>
      <vt:lpstr>IV. Answers to My research questions</vt:lpstr>
      <vt:lpstr>Pragathi madushinIe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ETL Project</dc:title>
  <dc:creator>Pragathi Madushinie</dc:creator>
  <cp:lastModifiedBy>Pragathi Madushinie</cp:lastModifiedBy>
  <cp:revision>16</cp:revision>
  <dcterms:created xsi:type="dcterms:W3CDTF">2019-07-13T15:02:21Z</dcterms:created>
  <dcterms:modified xsi:type="dcterms:W3CDTF">2019-07-13T16:45:35Z</dcterms:modified>
</cp:coreProperties>
</file>

<file path=docProps/thumbnail.jpeg>
</file>